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151a0cc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151a0cc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151a0ccc5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2151a0ccc5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151a0ccc5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151a0ccc5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151a0ccc5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151a0ccc5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151a0ccc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151a0ccc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151a0ccc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151a0ccc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151a0ccc5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151a0ccc5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151a0ccc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2151a0ccc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151a0ccc5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151a0ccc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151a0ccc5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151a0ccc5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151a0ccc5_7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151a0ccc5_7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151a0ccc5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151a0ccc5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14f205b0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214f205b0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214f205b0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214f205b0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14f205b0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14f205b0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14f205b0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14f205b0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14f205b0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14f205b0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214f205b0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214f205b0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14f205b0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214f205b0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16469bc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16469bc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2151a0ccc5_7_4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2151a0ccc5_7_4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151a0ccc5_7_4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151a0ccc5_7_4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151a0ccc5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151a0ccc5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151a0ccc5_7_4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151a0ccc5_7_4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151a0ccc5_7_4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151a0ccc5_7_4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Rezwan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151a0ccc5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151a0ccc5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99900" y="46750"/>
            <a:ext cx="8344200" cy="73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Car Accidents In Brazil</a:t>
            </a:r>
            <a:endParaRPr/>
          </a:p>
        </p:txBody>
      </p:sp>
      <p:sp>
        <p:nvSpPr>
          <p:cNvPr id="55" name="Google Shape;55;p13"/>
          <p:cNvSpPr txBox="1"/>
          <p:nvPr>
            <p:ph idx="1" type="subTitle"/>
          </p:nvPr>
        </p:nvSpPr>
        <p:spPr>
          <a:xfrm>
            <a:off x="135013" y="4449950"/>
            <a:ext cx="8800200" cy="4962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None/>
            </a:pPr>
            <a:r>
              <a:rPr b="1" lang="en">
                <a:solidFill>
                  <a:schemeClr val="dk1"/>
                </a:solidFill>
              </a:rPr>
              <a:t>By: Osvaldo Morales, Carson Leung, Rezwan Rahman, Yuxuan Chen</a:t>
            </a:r>
            <a:endParaRPr b="1">
              <a:solidFill>
                <a:schemeClr val="dk1"/>
              </a:solidFill>
            </a:endParaRPr>
          </a:p>
        </p:txBody>
      </p:sp>
      <p:pic>
        <p:nvPicPr>
          <p:cNvPr id="56" name="Google Shape;56;p13"/>
          <p:cNvPicPr preferRelativeResize="0"/>
          <p:nvPr/>
        </p:nvPicPr>
        <p:blipFill>
          <a:blip r:embed="rId3">
            <a:alphaModFix/>
          </a:blip>
          <a:stretch>
            <a:fillRect/>
          </a:stretch>
        </p:blipFill>
        <p:spPr>
          <a:xfrm>
            <a:off x="649425" y="845400"/>
            <a:ext cx="7771376" cy="34527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325400" y="687788"/>
            <a:ext cx="4731525" cy="3767925"/>
          </a:xfrm>
          <a:prstGeom prst="rect">
            <a:avLst/>
          </a:prstGeom>
          <a:noFill/>
          <a:ln>
            <a:noFill/>
          </a:ln>
        </p:spPr>
      </p:pic>
      <p:sp>
        <p:nvSpPr>
          <p:cNvPr id="121" name="Google Shape;121;p22"/>
          <p:cNvSpPr txBox="1"/>
          <p:nvPr/>
        </p:nvSpPr>
        <p:spPr>
          <a:xfrm>
            <a:off x="5228825" y="687800"/>
            <a:ext cx="3723600" cy="4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Types/Causes of Accidents</a:t>
            </a:r>
            <a:endParaRPr b="1" sz="20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Human error?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Majority of the causes are of human error</a:t>
            </a:r>
            <a:endParaRPr sz="1800">
              <a:solidFill>
                <a:schemeClr val="dk1"/>
              </a:solidFill>
            </a:endParaRPr>
          </a:p>
          <a:p>
            <a:pPr indent="0" lvl="0" marL="0" rtl="0" algn="l">
              <a:spcBef>
                <a:spcPts val="0"/>
              </a:spcBef>
              <a:spcAft>
                <a:spcPts val="0"/>
              </a:spcAft>
              <a:buNone/>
            </a:pPr>
            <a:r>
              <a:rPr lang="en" sz="1800">
                <a:solidFill>
                  <a:schemeClr val="dk1"/>
                </a:solidFill>
              </a:rPr>
              <a:t>Mechanical error?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Only one cause is from mechanical error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What does that imply?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lack of responsibility on the road are the leading causes to car accidents</a:t>
            </a:r>
            <a:endParaRPr sz="1800">
              <a:solidFill>
                <a:schemeClr val="dk1"/>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625700" y="389175"/>
            <a:ext cx="6529024" cy="444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152400" y="152400"/>
            <a:ext cx="7215176"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idx="1" type="body"/>
          </p:nvPr>
        </p:nvSpPr>
        <p:spPr>
          <a:xfrm>
            <a:off x="283350" y="693000"/>
            <a:ext cx="3578100" cy="375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Seasons in Brazil</a:t>
            </a:r>
            <a:endParaRPr b="1">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Opposite of our seasons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u="sng">
                <a:solidFill>
                  <a:schemeClr val="dk1"/>
                </a:solidFill>
                <a:latin typeface="Times New Roman"/>
                <a:ea typeface="Times New Roman"/>
                <a:cs typeface="Times New Roman"/>
                <a:sym typeface="Times New Roman"/>
              </a:rPr>
              <a:t>Summer</a:t>
            </a:r>
            <a:r>
              <a:rPr b="1" lang="en" u="sng">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December, January, </a:t>
            </a:r>
            <a:r>
              <a:rPr lang="en">
                <a:solidFill>
                  <a:schemeClr val="dk1"/>
                </a:solidFill>
                <a:latin typeface="Times New Roman"/>
                <a:ea typeface="Times New Roman"/>
                <a:cs typeface="Times New Roman"/>
                <a:sym typeface="Times New Roman"/>
              </a:rPr>
              <a:t>February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u="sng">
                <a:solidFill>
                  <a:schemeClr val="dk1"/>
                </a:solidFill>
                <a:latin typeface="Times New Roman"/>
                <a:ea typeface="Times New Roman"/>
                <a:cs typeface="Times New Roman"/>
                <a:sym typeface="Times New Roman"/>
              </a:rPr>
              <a:t>Fall:</a:t>
            </a:r>
            <a:r>
              <a:rPr lang="en">
                <a:solidFill>
                  <a:schemeClr val="dk1"/>
                </a:solidFill>
                <a:latin typeface="Times New Roman"/>
                <a:ea typeface="Times New Roman"/>
                <a:cs typeface="Times New Roman"/>
                <a:sym typeface="Times New Roman"/>
              </a:rPr>
              <a:t> March, April, May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u="sng">
                <a:solidFill>
                  <a:schemeClr val="dk1"/>
                </a:solidFill>
                <a:latin typeface="Times New Roman"/>
                <a:ea typeface="Times New Roman"/>
                <a:cs typeface="Times New Roman"/>
                <a:sym typeface="Times New Roman"/>
              </a:rPr>
              <a:t>Winter</a:t>
            </a:r>
            <a:r>
              <a:rPr b="1" lang="en" u="sng">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June, July, August</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b="1" lang="en" u="sng">
                <a:solidFill>
                  <a:schemeClr val="dk1"/>
                </a:solidFill>
                <a:latin typeface="Times New Roman"/>
                <a:ea typeface="Times New Roman"/>
                <a:cs typeface="Times New Roman"/>
                <a:sym typeface="Times New Roman"/>
              </a:rPr>
              <a:t>Spring:</a:t>
            </a:r>
            <a:r>
              <a:rPr lang="en">
                <a:solidFill>
                  <a:schemeClr val="dk1"/>
                </a:solidFill>
                <a:latin typeface="Times New Roman"/>
                <a:ea typeface="Times New Roman"/>
                <a:cs typeface="Times New Roman"/>
                <a:sym typeface="Times New Roman"/>
              </a:rPr>
              <a:t> September, October, November</a:t>
            </a:r>
            <a:endParaRPr>
              <a:solidFill>
                <a:schemeClr val="dk1"/>
              </a:solidFill>
              <a:latin typeface="Times New Roman"/>
              <a:ea typeface="Times New Roman"/>
              <a:cs typeface="Times New Roman"/>
              <a:sym typeface="Times New Roman"/>
            </a:endParaRPr>
          </a:p>
        </p:txBody>
      </p:sp>
      <p:pic>
        <p:nvPicPr>
          <p:cNvPr id="137" name="Google Shape;137;p25"/>
          <p:cNvPicPr preferRelativeResize="0"/>
          <p:nvPr/>
        </p:nvPicPr>
        <p:blipFill>
          <a:blip r:embed="rId3">
            <a:alphaModFix/>
          </a:blip>
          <a:stretch>
            <a:fillRect/>
          </a:stretch>
        </p:blipFill>
        <p:spPr>
          <a:xfrm>
            <a:off x="3971750" y="1184725"/>
            <a:ext cx="4937150" cy="277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152400" y="152400"/>
            <a:ext cx="4508425" cy="1815775"/>
          </a:xfrm>
          <a:prstGeom prst="rect">
            <a:avLst/>
          </a:prstGeom>
          <a:noFill/>
          <a:ln>
            <a:noFill/>
          </a:ln>
        </p:spPr>
      </p:pic>
      <p:pic>
        <p:nvPicPr>
          <p:cNvPr id="143" name="Google Shape;143;p26"/>
          <p:cNvPicPr preferRelativeResize="0"/>
          <p:nvPr/>
        </p:nvPicPr>
        <p:blipFill>
          <a:blip r:embed="rId4">
            <a:alphaModFix/>
          </a:blip>
          <a:stretch>
            <a:fillRect/>
          </a:stretch>
        </p:blipFill>
        <p:spPr>
          <a:xfrm>
            <a:off x="152400" y="2120575"/>
            <a:ext cx="4419599" cy="1763096"/>
          </a:xfrm>
          <a:prstGeom prst="rect">
            <a:avLst/>
          </a:prstGeom>
          <a:noFill/>
          <a:ln>
            <a:noFill/>
          </a:ln>
        </p:spPr>
      </p:pic>
      <p:pic>
        <p:nvPicPr>
          <p:cNvPr id="144" name="Google Shape;144;p26"/>
          <p:cNvPicPr preferRelativeResize="0"/>
          <p:nvPr/>
        </p:nvPicPr>
        <p:blipFill>
          <a:blip r:embed="rId5">
            <a:alphaModFix/>
          </a:blip>
          <a:stretch>
            <a:fillRect/>
          </a:stretch>
        </p:blipFill>
        <p:spPr>
          <a:xfrm>
            <a:off x="4452625" y="152400"/>
            <a:ext cx="4361037" cy="1815775"/>
          </a:xfrm>
          <a:prstGeom prst="rect">
            <a:avLst/>
          </a:prstGeom>
          <a:noFill/>
          <a:ln>
            <a:noFill/>
          </a:ln>
        </p:spPr>
      </p:pic>
      <p:pic>
        <p:nvPicPr>
          <p:cNvPr id="145" name="Google Shape;145;p26"/>
          <p:cNvPicPr preferRelativeResize="0"/>
          <p:nvPr/>
        </p:nvPicPr>
        <p:blipFill>
          <a:blip r:embed="rId6">
            <a:alphaModFix/>
          </a:blip>
          <a:stretch>
            <a:fillRect/>
          </a:stretch>
        </p:blipFill>
        <p:spPr>
          <a:xfrm>
            <a:off x="4572000" y="2120575"/>
            <a:ext cx="4237626" cy="176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985250" y="640875"/>
            <a:ext cx="7173501" cy="3474175"/>
          </a:xfrm>
          <a:prstGeom prst="rect">
            <a:avLst/>
          </a:prstGeom>
          <a:noFill/>
          <a:ln>
            <a:noFill/>
          </a:ln>
        </p:spPr>
      </p:pic>
      <p:sp>
        <p:nvSpPr>
          <p:cNvPr id="151" name="Google Shape;151;p27"/>
          <p:cNvSpPr txBox="1"/>
          <p:nvPr/>
        </p:nvSpPr>
        <p:spPr>
          <a:xfrm>
            <a:off x="1295550" y="4220225"/>
            <a:ext cx="65529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Red</a:t>
            </a:r>
            <a:r>
              <a:rPr lang="en" sz="1800">
                <a:solidFill>
                  <a:schemeClr val="dk1"/>
                </a:solidFill>
              </a:rPr>
              <a:t> = Summer, </a:t>
            </a:r>
            <a:r>
              <a:rPr lang="en" sz="1800">
                <a:solidFill>
                  <a:srgbClr val="6AA84F"/>
                </a:solidFill>
              </a:rPr>
              <a:t>Green </a:t>
            </a:r>
            <a:r>
              <a:rPr lang="en" sz="1800">
                <a:solidFill>
                  <a:schemeClr val="dk1"/>
                </a:solidFill>
              </a:rPr>
              <a:t>= Spring, </a:t>
            </a:r>
            <a:r>
              <a:rPr lang="en" sz="1800">
                <a:solidFill>
                  <a:srgbClr val="00FFFF"/>
                </a:solidFill>
              </a:rPr>
              <a:t>Blue</a:t>
            </a:r>
            <a:r>
              <a:rPr lang="en" sz="1800">
                <a:solidFill>
                  <a:schemeClr val="dk1"/>
                </a:solidFill>
              </a:rPr>
              <a:t> = Winter, </a:t>
            </a:r>
            <a:r>
              <a:rPr lang="en" sz="1800">
                <a:solidFill>
                  <a:srgbClr val="FF9900"/>
                </a:solidFill>
              </a:rPr>
              <a:t>Orange</a:t>
            </a:r>
            <a:r>
              <a:rPr lang="en" sz="1800">
                <a:solidFill>
                  <a:schemeClr val="dk1"/>
                </a:solidFill>
              </a:rPr>
              <a:t> = Fall</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ctrTitle"/>
          </p:nvPr>
        </p:nvSpPr>
        <p:spPr>
          <a:xfrm>
            <a:off x="0" y="87125"/>
            <a:ext cx="9144000" cy="4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Carnival in Brazil - The Biggest Party of The Year</a:t>
            </a:r>
            <a:endParaRPr b="1" sz="1800">
              <a:latin typeface="Times New Roman"/>
              <a:ea typeface="Times New Roman"/>
              <a:cs typeface="Times New Roman"/>
              <a:sym typeface="Times New Roman"/>
            </a:endParaRPr>
          </a:p>
        </p:txBody>
      </p:sp>
      <p:sp>
        <p:nvSpPr>
          <p:cNvPr id="157" name="Google Shape;157;p28"/>
          <p:cNvSpPr txBox="1"/>
          <p:nvPr/>
        </p:nvSpPr>
        <p:spPr>
          <a:xfrm>
            <a:off x="110350" y="425225"/>
            <a:ext cx="5110800" cy="4386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Carnival in Brazil is a festival held annually before Lent. </a:t>
            </a:r>
            <a:r>
              <a:rPr lang="en" sz="1200">
                <a:solidFill>
                  <a:schemeClr val="dk1"/>
                </a:solidFill>
                <a:latin typeface="Times New Roman"/>
                <a:ea typeface="Times New Roman"/>
                <a:cs typeface="Times New Roman"/>
                <a:sym typeface="Times New Roman"/>
              </a:rPr>
              <a:t>Highlights include the Sambadrome parades, where samba schools compete with performances in elaborate costumes (which they spend the entire year crafting), and huge street parties that bring millions out onto to the streets as they celebrate the holiday.</a:t>
            </a:r>
            <a:r>
              <a:rPr lang="en" sz="1200">
                <a:solidFill>
                  <a:schemeClr val="dk1"/>
                </a:solidFill>
                <a:latin typeface="Times New Roman"/>
                <a:ea typeface="Times New Roman"/>
                <a:cs typeface="Times New Roman"/>
                <a:sym typeface="Times New Roman"/>
              </a:rPr>
              <a:t> It officially begins the Friday before Ash Wednesday and ends on either Shrove Tuesday or on Ash Wednesday so there are about 5 days of celebration. Ash Wednesday can occur between February and early March. Rio de Janeiro hosts the biggest Carnival in the world and attracts the </a:t>
            </a:r>
            <a:r>
              <a:rPr lang="en" sz="1200">
                <a:solidFill>
                  <a:schemeClr val="dk1"/>
                </a:solidFill>
                <a:latin typeface="Times New Roman"/>
                <a:ea typeface="Times New Roman"/>
                <a:cs typeface="Times New Roman"/>
                <a:sym typeface="Times New Roman"/>
              </a:rPr>
              <a:t>largest</a:t>
            </a:r>
            <a:r>
              <a:rPr lang="en" sz="1200">
                <a:solidFill>
                  <a:schemeClr val="dk1"/>
                </a:solidFill>
                <a:latin typeface="Times New Roman"/>
                <a:ea typeface="Times New Roman"/>
                <a:cs typeface="Times New Roman"/>
                <a:sym typeface="Times New Roman"/>
              </a:rPr>
              <a:t> crowds with around </a:t>
            </a:r>
            <a:r>
              <a:rPr lang="en" sz="1200">
                <a:solidFill>
                  <a:schemeClr val="dk1"/>
                </a:solidFill>
                <a:latin typeface="Times New Roman"/>
                <a:ea typeface="Times New Roman"/>
                <a:cs typeface="Times New Roman"/>
                <a:sym typeface="Times New Roman"/>
              </a:rPr>
              <a:t>7 million visitors</a:t>
            </a:r>
            <a:r>
              <a:rPr b="1"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including 1.5 million tourists.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wanted to see if there was any particular effect on the distribution of car accidents during this time period, considering the influx of tourists to the country as well as possible road closures and an increased police presence.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Even though the official start day for Carnival is the Friday before Ash Wednesday it may differ by state and cities in Brazil. Some people may celebrate the week before or celebrations may last the entire month in some parts. So for the purposes of this analysis we decided to define Carnival week as the week ending on Ash Wednesday of that year </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(converted to pandas datetime objects aft for comparison).</a:t>
            </a:r>
            <a:endParaRPr sz="1200">
              <a:solidFill>
                <a:schemeClr val="lt2"/>
              </a:solidFill>
            </a:endParaRPr>
          </a:p>
          <a:p>
            <a:pPr indent="0" lvl="0" marL="0" rtl="0" algn="l">
              <a:lnSpc>
                <a:spcPct val="115000"/>
              </a:lnSpc>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pic>
        <p:nvPicPr>
          <p:cNvPr id="158" name="Google Shape;158;p28"/>
          <p:cNvPicPr preferRelativeResize="0"/>
          <p:nvPr/>
        </p:nvPicPr>
        <p:blipFill>
          <a:blip r:embed="rId3">
            <a:alphaModFix/>
          </a:blip>
          <a:stretch>
            <a:fillRect/>
          </a:stretch>
        </p:blipFill>
        <p:spPr>
          <a:xfrm>
            <a:off x="5192089" y="571025"/>
            <a:ext cx="3849335" cy="2501651"/>
          </a:xfrm>
          <a:prstGeom prst="rect">
            <a:avLst/>
          </a:prstGeom>
          <a:noFill/>
          <a:ln>
            <a:noFill/>
          </a:ln>
        </p:spPr>
      </p:pic>
      <p:pic>
        <p:nvPicPr>
          <p:cNvPr id="159" name="Google Shape;159;p28"/>
          <p:cNvPicPr preferRelativeResize="0"/>
          <p:nvPr/>
        </p:nvPicPr>
        <p:blipFill>
          <a:blip r:embed="rId4">
            <a:alphaModFix/>
          </a:blip>
          <a:stretch>
            <a:fillRect/>
          </a:stretch>
        </p:blipFill>
        <p:spPr>
          <a:xfrm>
            <a:off x="5642575" y="3202727"/>
            <a:ext cx="3245800" cy="18032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ctrTitle"/>
          </p:nvPr>
        </p:nvSpPr>
        <p:spPr>
          <a:xfrm>
            <a:off x="11550" y="0"/>
            <a:ext cx="9120900" cy="50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1820">
                <a:latin typeface="Times New Roman"/>
                <a:ea typeface="Times New Roman"/>
                <a:cs typeface="Times New Roman"/>
                <a:sym typeface="Times New Roman"/>
              </a:rPr>
              <a:t>Carnival Week Accidents</a:t>
            </a:r>
            <a:endParaRPr b="1" sz="1820">
              <a:latin typeface="Times New Roman"/>
              <a:ea typeface="Times New Roman"/>
              <a:cs typeface="Times New Roman"/>
              <a:sym typeface="Times New Roman"/>
            </a:endParaRPr>
          </a:p>
        </p:txBody>
      </p:sp>
      <p:pic>
        <p:nvPicPr>
          <p:cNvPr id="165" name="Google Shape;165;p29"/>
          <p:cNvPicPr preferRelativeResize="0"/>
          <p:nvPr/>
        </p:nvPicPr>
        <p:blipFill>
          <a:blip r:embed="rId3">
            <a:alphaModFix/>
          </a:blip>
          <a:stretch>
            <a:fillRect/>
          </a:stretch>
        </p:blipFill>
        <p:spPr>
          <a:xfrm>
            <a:off x="226900" y="564325"/>
            <a:ext cx="4973024" cy="4228452"/>
          </a:xfrm>
          <a:prstGeom prst="rect">
            <a:avLst/>
          </a:prstGeom>
          <a:noFill/>
          <a:ln>
            <a:noFill/>
          </a:ln>
        </p:spPr>
      </p:pic>
      <p:pic>
        <p:nvPicPr>
          <p:cNvPr id="166" name="Google Shape;166;p29"/>
          <p:cNvPicPr preferRelativeResize="0"/>
          <p:nvPr/>
        </p:nvPicPr>
        <p:blipFill>
          <a:blip r:embed="rId4">
            <a:alphaModFix/>
          </a:blip>
          <a:stretch>
            <a:fillRect/>
          </a:stretch>
        </p:blipFill>
        <p:spPr>
          <a:xfrm>
            <a:off x="5569200" y="564325"/>
            <a:ext cx="2836045" cy="1611225"/>
          </a:xfrm>
          <a:prstGeom prst="rect">
            <a:avLst/>
          </a:prstGeom>
          <a:noFill/>
          <a:ln>
            <a:noFill/>
          </a:ln>
        </p:spPr>
      </p:pic>
      <p:sp>
        <p:nvSpPr>
          <p:cNvPr id="167" name="Google Shape;167;p29"/>
          <p:cNvSpPr txBox="1"/>
          <p:nvPr/>
        </p:nvSpPr>
        <p:spPr>
          <a:xfrm>
            <a:off x="5379650" y="2192950"/>
            <a:ext cx="3377700" cy="2808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Here’s the breakdown for the number of accidents that occurred each year during Carnival week.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bar graph doesn’t take into account where the accidents occurred, only when they occurred.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It was difficult to pin down whether Carnival had a direct impact on these accidents (i.e. road closures, redirected traffic, number of people out on the streets)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Interesting to note that even though Rio de Janeiro has the biggest Carnival in the world, it only has 1391 data points in the entire dataset over the six years recorded.</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271650" y="790125"/>
            <a:ext cx="5433201" cy="3718824"/>
          </a:xfrm>
          <a:prstGeom prst="rect">
            <a:avLst/>
          </a:prstGeom>
          <a:noFill/>
          <a:ln>
            <a:noFill/>
          </a:ln>
        </p:spPr>
      </p:pic>
      <p:sp>
        <p:nvSpPr>
          <p:cNvPr id="173" name="Google Shape;173;p30"/>
          <p:cNvSpPr txBox="1"/>
          <p:nvPr/>
        </p:nvSpPr>
        <p:spPr>
          <a:xfrm>
            <a:off x="945525" y="75525"/>
            <a:ext cx="73851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Comparing Accidents Data During Carnival Weeks and The Rest of The Year</a:t>
            </a:r>
            <a:endParaRPr sz="1800">
              <a:solidFill>
                <a:schemeClr val="dk1"/>
              </a:solidFill>
              <a:latin typeface="Times New Roman"/>
              <a:ea typeface="Times New Roman"/>
              <a:cs typeface="Times New Roman"/>
              <a:sym typeface="Times New Roman"/>
            </a:endParaRPr>
          </a:p>
        </p:txBody>
      </p:sp>
      <p:sp>
        <p:nvSpPr>
          <p:cNvPr id="174" name="Google Shape;174;p30"/>
          <p:cNvSpPr txBox="1"/>
          <p:nvPr/>
        </p:nvSpPr>
        <p:spPr>
          <a:xfrm>
            <a:off x="5861725" y="2081650"/>
            <a:ext cx="2933700" cy="2745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Here we can see that the number of car accidents that occur during Carnival is comparable to average number of accidents per week during the rest of the year. (Except maybe for 2023 only because this dataset goes up to August 2023).</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average number of accidents that don’t occur during Carnival was calculated by excluding the data points determined to be within a Carnival week for each year and then dividing that number by 51 to get the weekly average.</a:t>
            </a:r>
            <a:endParaRPr sz="1200">
              <a:solidFill>
                <a:schemeClr val="dk1"/>
              </a:solidFill>
              <a:latin typeface="Times New Roman"/>
              <a:ea typeface="Times New Roman"/>
              <a:cs typeface="Times New Roman"/>
              <a:sym typeface="Times New Roman"/>
            </a:endParaRPr>
          </a:p>
        </p:txBody>
      </p:sp>
      <p:pic>
        <p:nvPicPr>
          <p:cNvPr id="175" name="Google Shape;175;p30"/>
          <p:cNvPicPr preferRelativeResize="0"/>
          <p:nvPr/>
        </p:nvPicPr>
        <p:blipFill>
          <a:blip r:embed="rId4">
            <a:alphaModFix/>
          </a:blip>
          <a:stretch>
            <a:fillRect/>
          </a:stretch>
        </p:blipFill>
        <p:spPr>
          <a:xfrm>
            <a:off x="5772150" y="760900"/>
            <a:ext cx="3249825" cy="112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ctrTitle"/>
          </p:nvPr>
        </p:nvSpPr>
        <p:spPr>
          <a:xfrm>
            <a:off x="782950" y="3587650"/>
            <a:ext cx="7123800" cy="1108500"/>
          </a:xfrm>
          <a:prstGeom prst="rect">
            <a:avLst/>
          </a:prstGeom>
        </p:spPr>
        <p:txBody>
          <a:bodyPr anchorCtr="0" anchor="b" bIns="91425" lIns="91425" spcFirstLastPara="1" rIns="91425" wrap="square" tIns="91425">
            <a:normAutofit fontScale="90000"/>
          </a:bodyPr>
          <a:lstStyle/>
          <a:p>
            <a:pPr indent="-308610" lvl="0" marL="457200" rtl="0" algn="l">
              <a:spcBef>
                <a:spcPts val="0"/>
              </a:spcBef>
              <a:spcAft>
                <a:spcPts val="0"/>
              </a:spcAft>
              <a:buSzPct val="100000"/>
              <a:buFont typeface="Times New Roman"/>
              <a:buChar char="➔"/>
            </a:pPr>
            <a:r>
              <a:rPr lang="en" sz="1400">
                <a:latin typeface="Times New Roman"/>
                <a:ea typeface="Times New Roman"/>
                <a:cs typeface="Times New Roman"/>
                <a:sym typeface="Times New Roman"/>
              </a:rPr>
              <a:t>As you can see the top 5 causes are very similar for both types of weeks. The only real change that occurs is “alcohol consumption” and “Driver broke the laws of transit” switch positions for 4th and 5th place.</a:t>
            </a:r>
            <a:endParaRPr sz="1400">
              <a:latin typeface="Times New Roman"/>
              <a:ea typeface="Times New Roman"/>
              <a:cs typeface="Times New Roman"/>
              <a:sym typeface="Times New Roman"/>
            </a:endParaRPr>
          </a:p>
          <a:p>
            <a:pPr indent="-308610" lvl="0" marL="457200" rtl="0" algn="l">
              <a:spcBef>
                <a:spcPts val="0"/>
              </a:spcBef>
              <a:spcAft>
                <a:spcPts val="0"/>
              </a:spcAft>
              <a:buSzPct val="100000"/>
              <a:buFont typeface="Times New Roman"/>
              <a:buChar char="➔"/>
            </a:pPr>
            <a:r>
              <a:rPr lang="en" sz="1400">
                <a:latin typeface="Times New Roman"/>
                <a:ea typeface="Times New Roman"/>
                <a:cs typeface="Times New Roman"/>
                <a:sym typeface="Times New Roman"/>
              </a:rPr>
              <a:t>Again, because this dataset was translated from Brazilian Portuguese, “incompatible velocity” most likely means speeding in this case.</a:t>
            </a:r>
            <a:endParaRPr sz="1400">
              <a:latin typeface="Times New Roman"/>
              <a:ea typeface="Times New Roman"/>
              <a:cs typeface="Times New Roman"/>
              <a:sym typeface="Times New Roman"/>
            </a:endParaRPr>
          </a:p>
        </p:txBody>
      </p:sp>
      <p:sp>
        <p:nvSpPr>
          <p:cNvPr id="181" name="Google Shape;181;p31"/>
          <p:cNvSpPr txBox="1"/>
          <p:nvPr>
            <p:ph idx="1" type="subTitle"/>
          </p:nvPr>
        </p:nvSpPr>
        <p:spPr>
          <a:xfrm>
            <a:off x="-2465000" y="-46175"/>
            <a:ext cx="2990400" cy="76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82" name="Google Shape;182;p31"/>
          <p:cNvPicPr preferRelativeResize="0"/>
          <p:nvPr/>
        </p:nvPicPr>
        <p:blipFill>
          <a:blip r:embed="rId3">
            <a:alphaModFix/>
          </a:blip>
          <a:stretch>
            <a:fillRect/>
          </a:stretch>
        </p:blipFill>
        <p:spPr>
          <a:xfrm>
            <a:off x="525400" y="657450"/>
            <a:ext cx="3802598" cy="2726876"/>
          </a:xfrm>
          <a:prstGeom prst="rect">
            <a:avLst/>
          </a:prstGeom>
          <a:noFill/>
          <a:ln>
            <a:noFill/>
          </a:ln>
        </p:spPr>
      </p:pic>
      <p:pic>
        <p:nvPicPr>
          <p:cNvPr id="183" name="Google Shape;183;p31"/>
          <p:cNvPicPr preferRelativeResize="0"/>
          <p:nvPr/>
        </p:nvPicPr>
        <p:blipFill rotWithShape="1">
          <a:blip r:embed="rId4">
            <a:alphaModFix/>
          </a:blip>
          <a:srcRect b="0" l="0" r="0" t="2874"/>
          <a:stretch/>
        </p:blipFill>
        <p:spPr>
          <a:xfrm>
            <a:off x="4845050" y="657450"/>
            <a:ext cx="3632200" cy="2726876"/>
          </a:xfrm>
          <a:prstGeom prst="rect">
            <a:avLst/>
          </a:prstGeom>
          <a:noFill/>
          <a:ln>
            <a:noFill/>
          </a:ln>
        </p:spPr>
      </p:pic>
      <p:sp>
        <p:nvSpPr>
          <p:cNvPr id="184" name="Google Shape;184;p31"/>
          <p:cNvSpPr txBox="1"/>
          <p:nvPr/>
        </p:nvSpPr>
        <p:spPr>
          <a:xfrm>
            <a:off x="845550" y="141625"/>
            <a:ext cx="76317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Top 5 Causes of Accidents During Carnival Week vs Non-Carnival Weeks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255575" y="89950"/>
            <a:ext cx="8520600" cy="590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Introduction</a:t>
            </a:r>
            <a:endParaRPr sz="2400">
              <a:latin typeface="Times New Roman"/>
              <a:ea typeface="Times New Roman"/>
              <a:cs typeface="Times New Roman"/>
              <a:sym typeface="Times New Roman"/>
            </a:endParaRPr>
          </a:p>
        </p:txBody>
      </p:sp>
      <p:sp>
        <p:nvSpPr>
          <p:cNvPr id="62" name="Google Shape;62;p14"/>
          <p:cNvSpPr txBox="1"/>
          <p:nvPr>
            <p:ph idx="1" type="subTitle"/>
          </p:nvPr>
        </p:nvSpPr>
        <p:spPr>
          <a:xfrm>
            <a:off x="311700" y="680650"/>
            <a:ext cx="8520600" cy="4462800"/>
          </a:xfrm>
          <a:prstGeom prst="rect">
            <a:avLst/>
          </a:prstGeom>
        </p:spPr>
        <p:txBody>
          <a:bodyPr anchorCtr="0" anchor="t" bIns="91425" lIns="91425" spcFirstLastPara="1" rIns="91425" wrap="square" tIns="91425">
            <a:normAutofit fontScale="32500" lnSpcReduction="20000"/>
          </a:bodyPr>
          <a:lstStyle/>
          <a:p>
            <a:pPr indent="0" lvl="0" marL="0" rtl="0" algn="l">
              <a:lnSpc>
                <a:spcPct val="100000"/>
              </a:lnSpc>
              <a:spcBef>
                <a:spcPts val="1200"/>
              </a:spcBef>
              <a:spcAft>
                <a:spcPts val="0"/>
              </a:spcAft>
              <a:buNone/>
            </a:pPr>
            <a:r>
              <a:rPr b="1" lang="en" sz="3615">
                <a:solidFill>
                  <a:srgbClr val="FF0000"/>
                </a:solidFill>
                <a:latin typeface="Times New Roman"/>
                <a:ea typeface="Times New Roman"/>
                <a:cs typeface="Times New Roman"/>
                <a:sym typeface="Times New Roman"/>
              </a:rPr>
              <a:t>What is a car accident? : Undesired situation where a car makes physical contact with an object.</a:t>
            </a:r>
            <a:endParaRPr b="1" sz="3615">
              <a:solidFill>
                <a:srgbClr val="FF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3615">
                <a:solidFill>
                  <a:srgbClr val="FF0000"/>
                </a:solidFill>
                <a:latin typeface="Times New Roman"/>
                <a:ea typeface="Times New Roman"/>
                <a:cs typeface="Times New Roman"/>
                <a:sym typeface="Times New Roman"/>
              </a:rPr>
              <a:t>Car accidents: How it happens?</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120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Involves one or more car with a user operating. </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Happens when the car makes contact with an object (car, person, wall, etc.)</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Impact level(minor, major)</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Takes place at a location(spatial), at a certain time (temporal). </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What caused the crash? (Human error, irresponsible behaviour, mechanical </a:t>
            </a:r>
            <a:r>
              <a:rPr b="1" lang="en" sz="3615">
                <a:solidFill>
                  <a:srgbClr val="FF0000"/>
                </a:solidFill>
                <a:latin typeface="Times New Roman"/>
                <a:ea typeface="Times New Roman"/>
                <a:cs typeface="Times New Roman"/>
                <a:sym typeface="Times New Roman"/>
              </a:rPr>
              <a:t>malfunction, external factors)</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Concluding result: injured, uninjured, or fatal results. </a:t>
            </a:r>
            <a:endParaRPr b="1" sz="3615">
              <a:solidFill>
                <a:srgbClr val="FF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3615">
                <a:solidFill>
                  <a:srgbClr val="FF0000"/>
                </a:solidFill>
                <a:latin typeface="Times New Roman"/>
                <a:ea typeface="Times New Roman"/>
                <a:cs typeface="Times New Roman"/>
                <a:sym typeface="Times New Roman"/>
              </a:rPr>
              <a:t>Through this presentation, we’ll explore:</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120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Our dataset: car accident data, location, time, cause of accident, # of vehicles, weather, severity level.</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Data integration: Seasons, state population, state density</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Patterns and trends in car accidents across Brazil.</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The relationship between factors like population and density with accident rates.</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Is there any patterns between the weather and the car accident.</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Are there any  differences between car accidents during different seasons.</a:t>
            </a:r>
            <a:endParaRPr b="1" sz="3615">
              <a:solidFill>
                <a:srgbClr val="FF0000"/>
              </a:solidFill>
              <a:latin typeface="Times New Roman"/>
              <a:ea typeface="Times New Roman"/>
              <a:cs typeface="Times New Roman"/>
              <a:sym typeface="Times New Roman"/>
            </a:endParaRPr>
          </a:p>
          <a:p>
            <a:pPr indent="-303212" lvl="0" marL="457200" rtl="0" algn="l">
              <a:lnSpc>
                <a:spcPct val="100000"/>
              </a:lnSpc>
              <a:spcBef>
                <a:spcPts val="0"/>
              </a:spcBef>
              <a:spcAft>
                <a:spcPts val="0"/>
              </a:spcAft>
              <a:buClr>
                <a:srgbClr val="FF0000"/>
              </a:buClr>
              <a:buSzPct val="100000"/>
              <a:buFont typeface="Times New Roman"/>
              <a:buChar char="-"/>
            </a:pPr>
            <a:r>
              <a:rPr b="1" lang="en" sz="3615">
                <a:solidFill>
                  <a:srgbClr val="FF0000"/>
                </a:solidFill>
                <a:latin typeface="Times New Roman"/>
                <a:ea typeface="Times New Roman"/>
                <a:cs typeface="Times New Roman"/>
                <a:sym typeface="Times New Roman"/>
              </a:rPr>
              <a:t>Car accidents during big events. </a:t>
            </a:r>
            <a:endParaRPr b="1" sz="3615">
              <a:solidFill>
                <a:srgbClr val="FF0000"/>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b="1" sz="3615">
              <a:solidFill>
                <a:srgbClr val="FF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3615">
                <a:solidFill>
                  <a:srgbClr val="FF0000"/>
                </a:solidFill>
                <a:latin typeface="Times New Roman"/>
                <a:ea typeface="Times New Roman"/>
                <a:cs typeface="Times New Roman"/>
                <a:sym typeface="Times New Roman"/>
              </a:rPr>
              <a:t>Why this is important: Car accidents are </a:t>
            </a:r>
            <a:r>
              <a:rPr b="1" lang="en" sz="3615">
                <a:solidFill>
                  <a:srgbClr val="FF0000"/>
                </a:solidFill>
                <a:latin typeface="Times New Roman"/>
                <a:ea typeface="Times New Roman"/>
                <a:cs typeface="Times New Roman"/>
                <a:sym typeface="Times New Roman"/>
              </a:rPr>
              <a:t>prevalent</a:t>
            </a:r>
            <a:r>
              <a:rPr b="1" lang="en" sz="3615">
                <a:solidFill>
                  <a:srgbClr val="FF0000"/>
                </a:solidFill>
                <a:latin typeface="Times New Roman"/>
                <a:ea typeface="Times New Roman"/>
                <a:cs typeface="Times New Roman"/>
                <a:sym typeface="Times New Roman"/>
              </a:rPr>
              <a:t> in </a:t>
            </a:r>
            <a:r>
              <a:rPr b="1" lang="en" sz="3615">
                <a:solidFill>
                  <a:srgbClr val="FF0000"/>
                </a:solidFill>
                <a:latin typeface="Times New Roman"/>
                <a:ea typeface="Times New Roman"/>
                <a:cs typeface="Times New Roman"/>
                <a:sym typeface="Times New Roman"/>
              </a:rPr>
              <a:t>everyday</a:t>
            </a:r>
            <a:r>
              <a:rPr b="1" lang="en" sz="3615">
                <a:solidFill>
                  <a:srgbClr val="FF0000"/>
                </a:solidFill>
                <a:latin typeface="Times New Roman"/>
                <a:ea typeface="Times New Roman"/>
                <a:cs typeface="Times New Roman"/>
                <a:sym typeface="Times New Roman"/>
              </a:rPr>
              <a:t> life. Analyzing car accidents can help give us a more incrative deeper understanding of why and how it happens. </a:t>
            </a:r>
            <a:r>
              <a:rPr b="1" lang="en" sz="3615">
                <a:solidFill>
                  <a:srgbClr val="FF0000"/>
                </a:solidFill>
                <a:latin typeface="Times New Roman"/>
                <a:ea typeface="Times New Roman"/>
                <a:cs typeface="Times New Roman"/>
                <a:sym typeface="Times New Roman"/>
              </a:rPr>
              <a:t>It's</a:t>
            </a:r>
            <a:r>
              <a:rPr b="1" lang="en" sz="3615">
                <a:solidFill>
                  <a:srgbClr val="FF0000"/>
                </a:solidFill>
                <a:latin typeface="Times New Roman"/>
                <a:ea typeface="Times New Roman"/>
                <a:cs typeface="Times New Roman"/>
                <a:sym typeface="Times New Roman"/>
              </a:rPr>
              <a:t> not something we can predict, but it is something we can do deep analysis of. </a:t>
            </a:r>
            <a:endParaRPr b="1" sz="3615">
              <a:solidFill>
                <a:srgbClr val="FF0000"/>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5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5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25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4277825" y="210650"/>
            <a:ext cx="4651200" cy="4580425"/>
          </a:xfrm>
          <a:prstGeom prst="rect">
            <a:avLst/>
          </a:prstGeom>
          <a:noFill/>
          <a:ln>
            <a:noFill/>
          </a:ln>
        </p:spPr>
      </p:pic>
      <p:pic>
        <p:nvPicPr>
          <p:cNvPr id="190" name="Google Shape;190;p32"/>
          <p:cNvPicPr preferRelativeResize="0"/>
          <p:nvPr/>
        </p:nvPicPr>
        <p:blipFill>
          <a:blip r:embed="rId4">
            <a:alphaModFix/>
          </a:blip>
          <a:stretch>
            <a:fillRect/>
          </a:stretch>
        </p:blipFill>
        <p:spPr>
          <a:xfrm>
            <a:off x="616325" y="3799398"/>
            <a:ext cx="2979100" cy="901925"/>
          </a:xfrm>
          <a:prstGeom prst="rect">
            <a:avLst/>
          </a:prstGeom>
          <a:noFill/>
          <a:ln>
            <a:noFill/>
          </a:ln>
        </p:spPr>
      </p:pic>
      <p:sp>
        <p:nvSpPr>
          <p:cNvPr id="191" name="Google Shape;191;p32"/>
          <p:cNvSpPr txBox="1"/>
          <p:nvPr/>
        </p:nvSpPr>
        <p:spPr>
          <a:xfrm>
            <a:off x="319525" y="1092175"/>
            <a:ext cx="3572700" cy="2532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Comparing the number of accidents that resulted in death vs non-fatal accidents during the week of Carnival (these include every year in the dataset, from 2018 to 2023)</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 you can see most accidents ended up with non-fatal injuries and 0 fatalities (at least at the time the data was recorded). A non fatal injury is defined in the dataset by the features “slightly_injured”, “severely_injured” and “uninjured”.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 after reviewing the data, we can estimate that Carnival specifically is not the most </a:t>
            </a:r>
            <a:r>
              <a:rPr lang="en" sz="1200">
                <a:solidFill>
                  <a:schemeClr val="dk1"/>
                </a:solidFill>
                <a:latin typeface="Times New Roman"/>
                <a:ea typeface="Times New Roman"/>
                <a:cs typeface="Times New Roman"/>
                <a:sym typeface="Times New Roman"/>
              </a:rPr>
              <a:t>dangerous</a:t>
            </a:r>
            <a:r>
              <a:rPr lang="en" sz="1200">
                <a:solidFill>
                  <a:schemeClr val="dk1"/>
                </a:solidFill>
                <a:latin typeface="Times New Roman"/>
                <a:ea typeface="Times New Roman"/>
                <a:cs typeface="Times New Roman"/>
                <a:sym typeface="Times New Roman"/>
              </a:rPr>
              <a:t> time of year for car accidents.</a:t>
            </a:r>
            <a:endParaRPr sz="1200">
              <a:solidFill>
                <a:schemeClr val="dk1"/>
              </a:solidFill>
              <a:latin typeface="Times New Roman"/>
              <a:ea typeface="Times New Roman"/>
              <a:cs typeface="Times New Roman"/>
              <a:sym typeface="Times New Roman"/>
            </a:endParaRPr>
          </a:p>
        </p:txBody>
      </p:sp>
      <p:sp>
        <p:nvSpPr>
          <p:cNvPr id="192" name="Google Shape;192;p32"/>
          <p:cNvSpPr txBox="1"/>
          <p:nvPr/>
        </p:nvSpPr>
        <p:spPr>
          <a:xfrm>
            <a:off x="3683200" y="3980976"/>
            <a:ext cx="4065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a:t>
            </a:r>
            <a:endParaRPr sz="2600">
              <a:solidFill>
                <a:schemeClr val="lt2"/>
              </a:solidFill>
            </a:endParaRPr>
          </a:p>
        </p:txBody>
      </p:sp>
      <p:sp>
        <p:nvSpPr>
          <p:cNvPr id="193" name="Google Shape;193;p32"/>
          <p:cNvSpPr txBox="1"/>
          <p:nvPr/>
        </p:nvSpPr>
        <p:spPr>
          <a:xfrm>
            <a:off x="534475" y="185900"/>
            <a:ext cx="33228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Overall </a:t>
            </a:r>
            <a:r>
              <a:rPr b="1" lang="en" sz="1800">
                <a:solidFill>
                  <a:schemeClr val="dk1"/>
                </a:solidFill>
                <a:latin typeface="Times New Roman"/>
                <a:ea typeface="Times New Roman"/>
                <a:cs typeface="Times New Roman"/>
                <a:sym typeface="Times New Roman"/>
              </a:rPr>
              <a:t>Proportion of </a:t>
            </a:r>
            <a:r>
              <a:rPr b="1" lang="en" sz="1800">
                <a:solidFill>
                  <a:schemeClr val="dk1"/>
                </a:solidFill>
                <a:latin typeface="Times New Roman"/>
                <a:ea typeface="Times New Roman"/>
                <a:cs typeface="Times New Roman"/>
                <a:sym typeface="Times New Roman"/>
              </a:rPr>
              <a:t>Fatalities</a:t>
            </a:r>
            <a:r>
              <a:rPr b="1" lang="en" sz="1800">
                <a:solidFill>
                  <a:schemeClr val="dk1"/>
                </a:solidFill>
                <a:latin typeface="Times New Roman"/>
                <a:ea typeface="Times New Roman"/>
                <a:cs typeface="Times New Roman"/>
                <a:sym typeface="Times New Roman"/>
              </a:rPr>
              <a:t> During Carnival Week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Condition</a:t>
            </a:r>
            <a:endParaRPr/>
          </a:p>
        </p:txBody>
      </p:sp>
      <p:sp>
        <p:nvSpPr>
          <p:cNvPr id="199" name="Google Shape;199;p33"/>
          <p:cNvSpPr txBox="1"/>
          <p:nvPr>
            <p:ph idx="1" type="body"/>
          </p:nvPr>
        </p:nvSpPr>
        <p:spPr>
          <a:xfrm>
            <a:off x="0" y="1173775"/>
            <a:ext cx="3822900" cy="2124900"/>
          </a:xfrm>
          <a:prstGeom prst="rect">
            <a:avLst/>
          </a:prstGeom>
        </p:spPr>
        <p:txBody>
          <a:bodyPr anchorCtr="0" anchor="t" bIns="91425" lIns="91425" spcFirstLastPara="1" rIns="91425" wrap="square" tIns="91425">
            <a:normAutofit fontScale="32500" lnSpcReduction="10000"/>
          </a:bodyPr>
          <a:lstStyle/>
          <a:p>
            <a:pPr indent="-301855" lvl="0" marL="457200" rtl="0" algn="l">
              <a:lnSpc>
                <a:spcPct val="100000"/>
              </a:lnSpc>
              <a:spcBef>
                <a:spcPts val="1200"/>
              </a:spcBef>
              <a:spcAft>
                <a:spcPts val="0"/>
              </a:spcAft>
              <a:buClr>
                <a:schemeClr val="dk1"/>
              </a:buClr>
              <a:buSzPct val="100000"/>
              <a:buChar char="●"/>
            </a:pPr>
            <a:r>
              <a:rPr b="1" lang="en" sz="3549">
                <a:solidFill>
                  <a:schemeClr val="dk1"/>
                </a:solidFill>
              </a:rPr>
              <a:t>Clear Sky: Most accidents and deaths happen in clear weather, likely because it’s the most common condition with more cars on the road.</a:t>
            </a:r>
            <a:endParaRPr b="1" sz="3549">
              <a:solidFill>
                <a:schemeClr val="dk1"/>
              </a:solidFill>
            </a:endParaRPr>
          </a:p>
          <a:p>
            <a:pPr indent="-301855" lvl="0" marL="457200" rtl="0" algn="l">
              <a:lnSpc>
                <a:spcPct val="100000"/>
              </a:lnSpc>
              <a:spcBef>
                <a:spcPts val="0"/>
              </a:spcBef>
              <a:spcAft>
                <a:spcPts val="0"/>
              </a:spcAft>
              <a:buClr>
                <a:schemeClr val="dk1"/>
              </a:buClr>
              <a:buSzPct val="100000"/>
              <a:buChar char="●"/>
            </a:pPr>
            <a:r>
              <a:rPr b="1" lang="en" sz="3549">
                <a:solidFill>
                  <a:schemeClr val="dk1"/>
                </a:solidFill>
              </a:rPr>
              <a:t>Cloudy Weather: Causes a moderate number of accidents and deaths, less than clear skies but still noticeable.</a:t>
            </a:r>
            <a:endParaRPr b="1" sz="3549">
              <a:solidFill>
                <a:schemeClr val="dk1"/>
              </a:solidFill>
            </a:endParaRPr>
          </a:p>
          <a:p>
            <a:pPr indent="-301855" lvl="0" marL="457200" rtl="0" algn="l">
              <a:lnSpc>
                <a:spcPct val="100000"/>
              </a:lnSpc>
              <a:spcBef>
                <a:spcPts val="0"/>
              </a:spcBef>
              <a:spcAft>
                <a:spcPts val="0"/>
              </a:spcAft>
              <a:buClr>
                <a:schemeClr val="dk1"/>
              </a:buClr>
              <a:buSzPct val="100000"/>
              <a:buChar char="●"/>
            </a:pPr>
            <a:r>
              <a:rPr b="1" lang="en" sz="3549">
                <a:solidFill>
                  <a:schemeClr val="dk1"/>
                </a:solidFill>
              </a:rPr>
              <a:t>Other Weather: Rain, snow, fog, hail, and drizzle have fewer accidents and deaths, but they can still be risky when they occur.</a:t>
            </a:r>
            <a:endParaRPr b="1" sz="3549">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00" name="Google Shape;200;p33"/>
          <p:cNvPicPr preferRelativeResize="0"/>
          <p:nvPr/>
        </p:nvPicPr>
        <p:blipFill>
          <a:blip r:embed="rId3">
            <a:alphaModFix/>
          </a:blip>
          <a:stretch>
            <a:fillRect/>
          </a:stretch>
        </p:blipFill>
        <p:spPr>
          <a:xfrm>
            <a:off x="3900550" y="1230875"/>
            <a:ext cx="5925299" cy="325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4"/>
          <p:cNvPicPr preferRelativeResize="0"/>
          <p:nvPr/>
        </p:nvPicPr>
        <p:blipFill>
          <a:blip r:embed="rId3">
            <a:alphaModFix/>
          </a:blip>
          <a:stretch>
            <a:fillRect/>
          </a:stretch>
        </p:blipFill>
        <p:spPr>
          <a:xfrm>
            <a:off x="195200" y="102126"/>
            <a:ext cx="8753599" cy="4939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Prediction(Linear)</a:t>
            </a:r>
            <a:endParaRPr/>
          </a:p>
        </p:txBody>
      </p:sp>
      <p:sp>
        <p:nvSpPr>
          <p:cNvPr id="213" name="Google Shape;213;p35"/>
          <p:cNvSpPr txBox="1"/>
          <p:nvPr>
            <p:ph idx="1" type="body"/>
          </p:nvPr>
        </p:nvSpPr>
        <p:spPr>
          <a:xfrm>
            <a:off x="365725" y="915850"/>
            <a:ext cx="4266900" cy="3090900"/>
          </a:xfrm>
          <a:prstGeom prst="rect">
            <a:avLst/>
          </a:prstGeom>
        </p:spPr>
        <p:txBody>
          <a:bodyPr anchorCtr="0" anchor="t" bIns="91425" lIns="91425" spcFirstLastPara="1" rIns="91425" wrap="square" tIns="91425">
            <a:normAutofit fontScale="85000" lnSpcReduction="20000"/>
          </a:bodyPr>
          <a:lstStyle/>
          <a:p>
            <a:pPr indent="0" lvl="0" marL="0" rtl="0" algn="l">
              <a:lnSpc>
                <a:spcPct val="80000"/>
              </a:lnSpc>
              <a:spcBef>
                <a:spcPts val="0"/>
              </a:spcBef>
              <a:spcAft>
                <a:spcPts val="0"/>
              </a:spcAft>
              <a:buNone/>
            </a:pPr>
            <a:r>
              <a:rPr lang="en" sz="800">
                <a:solidFill>
                  <a:schemeClr val="dk1"/>
                </a:solidFill>
                <a:highlight>
                  <a:schemeClr val="lt1"/>
                </a:highlight>
              </a:rPr>
              <a:t>Predictions for Vehicles Involved (1 to 10):</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   vehicles_involved  	predicted_total_injured</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0                  1                     	0.98</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1                  2                     	1.16</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2                  3                     	1.34</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3                  4                     	1.52</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4                  5                     	1.71</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5                  6                     	1.89</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6                  7                    	 2.07</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7                  8                     	2.25</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8                  9                     	2.43</a:t>
            </a:r>
            <a:endParaRPr sz="800">
              <a:solidFill>
                <a:schemeClr val="dk1"/>
              </a:solidFill>
              <a:highlight>
                <a:schemeClr val="lt1"/>
              </a:highlight>
            </a:endParaRPr>
          </a:p>
          <a:p>
            <a:pPr indent="0" lvl="0" marL="0" rtl="0" algn="l">
              <a:lnSpc>
                <a:spcPct val="80000"/>
              </a:lnSpc>
              <a:spcBef>
                <a:spcPts val="1200"/>
              </a:spcBef>
              <a:spcAft>
                <a:spcPts val="0"/>
              </a:spcAft>
              <a:buNone/>
            </a:pPr>
            <a:r>
              <a:rPr lang="en" sz="800">
                <a:solidFill>
                  <a:schemeClr val="dk1"/>
                </a:solidFill>
                <a:highlight>
                  <a:schemeClr val="lt1"/>
                </a:highlight>
              </a:rPr>
              <a:t>9                 10                     	2.61</a:t>
            </a:r>
            <a:endParaRPr sz="800">
              <a:solidFill>
                <a:schemeClr val="dk1"/>
              </a:solidFill>
              <a:highlight>
                <a:schemeClr val="lt1"/>
              </a:highlight>
            </a:endParaRPr>
          </a:p>
          <a:p>
            <a:pPr indent="0" lvl="0" marL="0" rtl="0" algn="l">
              <a:lnSpc>
                <a:spcPct val="80000"/>
              </a:lnSpc>
              <a:spcBef>
                <a:spcPts val="1200"/>
              </a:spcBef>
              <a:spcAft>
                <a:spcPts val="0"/>
              </a:spcAft>
              <a:buSzPct val="52249"/>
              <a:buNone/>
            </a:pPr>
            <a:r>
              <a:t/>
            </a:r>
            <a:endParaRPr sz="1000">
              <a:solidFill>
                <a:schemeClr val="dk1"/>
              </a:solidFill>
              <a:highlight>
                <a:schemeClr val="lt1"/>
              </a:highlight>
            </a:endParaRPr>
          </a:p>
          <a:p>
            <a:pPr indent="0" lvl="0" marL="0" rtl="0" algn="l">
              <a:lnSpc>
                <a:spcPct val="95000"/>
              </a:lnSpc>
              <a:spcBef>
                <a:spcPts val="1200"/>
              </a:spcBef>
              <a:spcAft>
                <a:spcPts val="1200"/>
              </a:spcAft>
              <a:buSzPct val="52249"/>
              <a:buNone/>
            </a:pPr>
            <a:r>
              <a:t/>
            </a:r>
            <a:endParaRPr sz="1000">
              <a:solidFill>
                <a:schemeClr val="dk1"/>
              </a:solidFill>
              <a:highlight>
                <a:schemeClr val="lt1"/>
              </a:highlight>
            </a:endParaRPr>
          </a:p>
        </p:txBody>
      </p:sp>
      <p:sp>
        <p:nvSpPr>
          <p:cNvPr id="214" name="Google Shape;214;p35"/>
          <p:cNvSpPr txBox="1"/>
          <p:nvPr/>
        </p:nvSpPr>
        <p:spPr>
          <a:xfrm>
            <a:off x="3744500" y="3688675"/>
            <a:ext cx="5155500" cy="1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215" name="Google Shape;215;p35"/>
          <p:cNvPicPr preferRelativeResize="0"/>
          <p:nvPr/>
        </p:nvPicPr>
        <p:blipFill>
          <a:blip r:embed="rId3">
            <a:alphaModFix/>
          </a:blip>
          <a:stretch>
            <a:fillRect/>
          </a:stretch>
        </p:blipFill>
        <p:spPr>
          <a:xfrm>
            <a:off x="3021875" y="207674"/>
            <a:ext cx="5969725" cy="325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491775" y="439200"/>
            <a:ext cx="3057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Prediction - Random Forest</a:t>
            </a:r>
            <a:endParaRPr sz="1800">
              <a:latin typeface="Times New Roman"/>
              <a:ea typeface="Times New Roman"/>
              <a:cs typeface="Times New Roman"/>
              <a:sym typeface="Times New Roman"/>
            </a:endParaRPr>
          </a:p>
        </p:txBody>
      </p:sp>
      <p:sp>
        <p:nvSpPr>
          <p:cNvPr id="221" name="Google Shape;221;p36"/>
          <p:cNvSpPr txBox="1"/>
          <p:nvPr>
            <p:ph idx="1" type="body"/>
          </p:nvPr>
        </p:nvSpPr>
        <p:spPr>
          <a:xfrm>
            <a:off x="311700" y="1152475"/>
            <a:ext cx="35334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000">
                <a:solidFill>
                  <a:schemeClr val="dk1"/>
                </a:solidFill>
                <a:highlight>
                  <a:schemeClr val="lt1"/>
                </a:highlight>
              </a:rPr>
              <a:t>Predictions for Vehicles Involved (1 to 10):</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   	vehicles_involved  	predicted_total_injured</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0                  1                    	 0.98</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1                  2                     	1.17</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2                  3                     	1.33</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3                  4                     	1.45</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4                  5                     	1.59</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5                  6                     	1.69</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6                  7                     	1.80</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7                  8                     	2.87</a:t>
            </a:r>
            <a:endParaRPr sz="1000">
              <a:solidFill>
                <a:schemeClr val="dk1"/>
              </a:solidFill>
              <a:highlight>
                <a:schemeClr val="lt1"/>
              </a:highlight>
            </a:endParaRPr>
          </a:p>
          <a:p>
            <a:pPr indent="0" lvl="0" marL="0" rtl="0" algn="l">
              <a:lnSpc>
                <a:spcPct val="100000"/>
              </a:lnSpc>
              <a:spcBef>
                <a:spcPts val="0"/>
              </a:spcBef>
              <a:spcAft>
                <a:spcPts val="0"/>
              </a:spcAft>
              <a:buNone/>
            </a:pPr>
            <a:r>
              <a:rPr lang="en" sz="1000">
                <a:solidFill>
                  <a:schemeClr val="dk1"/>
                </a:solidFill>
                <a:highlight>
                  <a:schemeClr val="lt1"/>
                </a:highlight>
              </a:rPr>
              <a:t>8                  9                     	2.48</a:t>
            </a:r>
            <a:endParaRPr sz="1000">
              <a:solidFill>
                <a:schemeClr val="dk1"/>
              </a:solidFill>
              <a:highlight>
                <a:schemeClr val="lt1"/>
              </a:highlight>
            </a:endParaRPr>
          </a:p>
          <a:p>
            <a:pPr indent="0" lvl="0" marL="0" rtl="0" algn="l">
              <a:spcBef>
                <a:spcPts val="0"/>
              </a:spcBef>
              <a:spcAft>
                <a:spcPts val="0"/>
              </a:spcAft>
              <a:buNone/>
            </a:pPr>
            <a:r>
              <a:rPr lang="en" sz="1000">
                <a:solidFill>
                  <a:schemeClr val="dk1"/>
                </a:solidFill>
                <a:highlight>
                  <a:schemeClr val="lt1"/>
                </a:highlight>
              </a:rPr>
              <a:t>9                 10                   	3.19</a:t>
            </a:r>
            <a:endParaRPr sz="1000">
              <a:solidFill>
                <a:schemeClr val="dk1"/>
              </a:solidFill>
              <a:highlight>
                <a:schemeClr val="lt1"/>
              </a:highlight>
            </a:endParaRPr>
          </a:p>
          <a:p>
            <a:pPr indent="0" lvl="0" marL="0" rtl="0" algn="l">
              <a:lnSpc>
                <a:spcPct val="100000"/>
              </a:lnSpc>
              <a:spcBef>
                <a:spcPts val="0"/>
              </a:spcBef>
              <a:spcAft>
                <a:spcPts val="0"/>
              </a:spcAft>
              <a:buNone/>
            </a:pPr>
            <a:r>
              <a:t/>
            </a:r>
            <a:endParaRPr sz="1300">
              <a:solidFill>
                <a:schemeClr val="dk1"/>
              </a:solidFill>
              <a:highlight>
                <a:schemeClr val="lt1"/>
              </a:highlight>
            </a:endParaRPr>
          </a:p>
          <a:p>
            <a:pPr indent="0" lvl="0" marL="0" rtl="0" algn="l">
              <a:lnSpc>
                <a:spcPct val="100000"/>
              </a:lnSpc>
              <a:spcBef>
                <a:spcPts val="0"/>
              </a:spcBef>
              <a:spcAft>
                <a:spcPts val="0"/>
              </a:spcAft>
              <a:buNone/>
            </a:pPr>
            <a:r>
              <a:t/>
            </a:r>
            <a:endParaRPr sz="1300">
              <a:solidFill>
                <a:schemeClr val="dk1"/>
              </a:solidFill>
              <a:highlight>
                <a:schemeClr val="lt1"/>
              </a:highlight>
            </a:endParaRPr>
          </a:p>
          <a:p>
            <a:pPr indent="0" lvl="0" marL="0" rtl="0" algn="l">
              <a:lnSpc>
                <a:spcPct val="100000"/>
              </a:lnSpc>
              <a:spcBef>
                <a:spcPts val="0"/>
              </a:spcBef>
              <a:spcAft>
                <a:spcPts val="0"/>
              </a:spcAft>
              <a:buNone/>
            </a:pPr>
            <a:r>
              <a:rPr lang="en" sz="1300">
                <a:solidFill>
                  <a:schemeClr val="dk1"/>
                </a:solidFill>
                <a:highlight>
                  <a:schemeClr val="lt1"/>
                </a:highlight>
              </a:rPr>
              <a:t>Both models have nearly identical MSE values, indicating that their average error in predicting total_injured is very similar.</a:t>
            </a:r>
            <a:endParaRPr>
              <a:solidFill>
                <a:schemeClr val="dk1"/>
              </a:solidFill>
              <a:highlight>
                <a:schemeClr val="lt1"/>
              </a:highlight>
            </a:endParaRPr>
          </a:p>
        </p:txBody>
      </p:sp>
      <p:pic>
        <p:nvPicPr>
          <p:cNvPr id="222" name="Google Shape;222;p36"/>
          <p:cNvPicPr preferRelativeResize="0"/>
          <p:nvPr/>
        </p:nvPicPr>
        <p:blipFill>
          <a:blip r:embed="rId3">
            <a:alphaModFix/>
          </a:blip>
          <a:stretch>
            <a:fillRect/>
          </a:stretch>
        </p:blipFill>
        <p:spPr>
          <a:xfrm>
            <a:off x="3798500" y="395300"/>
            <a:ext cx="5183376" cy="435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with One-Hot Encoding</a:t>
            </a:r>
            <a:endParaRPr/>
          </a:p>
        </p:txBody>
      </p:sp>
      <p:sp>
        <p:nvSpPr>
          <p:cNvPr id="228" name="Google Shape;228;p37"/>
          <p:cNvSpPr txBox="1"/>
          <p:nvPr>
            <p:ph idx="1" type="body"/>
          </p:nvPr>
        </p:nvSpPr>
        <p:spPr>
          <a:xfrm>
            <a:off x="5607225" y="1198550"/>
            <a:ext cx="31710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b="1" lang="en" sz="1100">
                <a:solidFill>
                  <a:schemeClr val="dk1"/>
                </a:solidFill>
              </a:rPr>
              <a:t>Rainy Conditions:</a:t>
            </a:r>
            <a:endParaRPr b="1" sz="1100">
              <a:solidFill>
                <a:schemeClr val="dk1"/>
              </a:solidFill>
            </a:endParaRPr>
          </a:p>
          <a:p>
            <a:pPr indent="-293211" lvl="0" marL="457200" rtl="0" algn="l">
              <a:spcBef>
                <a:spcPts val="1200"/>
              </a:spcBef>
              <a:spcAft>
                <a:spcPts val="0"/>
              </a:spcAft>
              <a:buClr>
                <a:schemeClr val="dk1"/>
              </a:buClr>
              <a:buSzPct val="100000"/>
              <a:buChar char="●"/>
            </a:pPr>
            <a:r>
              <a:rPr lang="en" sz="1100">
                <a:solidFill>
                  <a:schemeClr val="dk1"/>
                </a:solidFill>
              </a:rPr>
              <a:t>Rainy weather consistently predicts higher injury rates compared to other conditions.</a:t>
            </a:r>
            <a:endParaRPr sz="1100">
              <a:solidFill>
                <a:schemeClr val="dk1"/>
              </a:solidFill>
            </a:endParaRPr>
          </a:p>
          <a:p>
            <a:pPr indent="0" lvl="0" marL="0" rtl="0" algn="l">
              <a:spcBef>
                <a:spcPts val="1200"/>
              </a:spcBef>
              <a:spcAft>
                <a:spcPts val="0"/>
              </a:spcAft>
              <a:buNone/>
            </a:pPr>
            <a:r>
              <a:rPr b="1" lang="en" sz="1100">
                <a:solidFill>
                  <a:schemeClr val="dk1"/>
                </a:solidFill>
              </a:rPr>
              <a:t>Linear regression and random forest models were applied to predict the number of injuries based on vehicles involved. </a:t>
            </a:r>
            <a:endParaRPr b="1" sz="1100">
              <a:solidFill>
                <a:schemeClr val="dk1"/>
              </a:solidFill>
            </a:endParaRPr>
          </a:p>
          <a:p>
            <a:pPr indent="-293211" lvl="0" marL="914400" rtl="0" algn="l">
              <a:spcBef>
                <a:spcPts val="1200"/>
              </a:spcBef>
              <a:spcAft>
                <a:spcPts val="0"/>
              </a:spcAft>
              <a:buClr>
                <a:schemeClr val="dk1"/>
              </a:buClr>
              <a:buSzPct val="100000"/>
              <a:buChar char="●"/>
            </a:pPr>
            <a:r>
              <a:rPr b="1" lang="en" sz="1100">
                <a:solidFill>
                  <a:schemeClr val="dk1"/>
                </a:solidFill>
              </a:rPr>
              <a:t>Weather conditions: clear skies have the highest number of accidents but the rain and fog posed significant risk.</a:t>
            </a:r>
            <a:endParaRPr b="1" sz="1100">
              <a:solidFill>
                <a:schemeClr val="dk1"/>
              </a:solidFill>
            </a:endParaRPr>
          </a:p>
          <a:p>
            <a:pPr indent="0" lvl="0" marL="0" rtl="0" algn="l">
              <a:spcBef>
                <a:spcPts val="1200"/>
              </a:spcBef>
              <a:spcAft>
                <a:spcPts val="1200"/>
              </a:spcAft>
              <a:buNone/>
            </a:pPr>
            <a:r>
              <a:rPr b="1" lang="en" sz="1100">
                <a:solidFill>
                  <a:schemeClr val="dk1"/>
                </a:solidFill>
              </a:rPr>
              <a:t>These two method aligns well with the dataset’s structure. Both models have show similar MSE values, showing consistency in predictions. Effectively identify the high risk conditions and accident trends across seasons. </a:t>
            </a:r>
            <a:endParaRPr>
              <a:solidFill>
                <a:schemeClr val="dk1"/>
              </a:solidFill>
            </a:endParaRPr>
          </a:p>
        </p:txBody>
      </p:sp>
      <p:pic>
        <p:nvPicPr>
          <p:cNvPr id="229" name="Google Shape;229;p37"/>
          <p:cNvPicPr preferRelativeResize="0"/>
          <p:nvPr/>
        </p:nvPicPr>
        <p:blipFill>
          <a:blip r:embed="rId3">
            <a:alphaModFix/>
          </a:blip>
          <a:stretch>
            <a:fillRect/>
          </a:stretch>
        </p:blipFill>
        <p:spPr>
          <a:xfrm>
            <a:off x="311700" y="1250750"/>
            <a:ext cx="5237950" cy="320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235" name="Google Shape;23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solidFill>
                  <a:schemeClr val="dk1"/>
                </a:solidFill>
              </a:rPr>
              <a:t>Key Findings</a:t>
            </a:r>
            <a:endParaRPr b="1"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Weather conditions (e.g., fog, rain) significantly affect accident severity, with fog being the most dangerous.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Linear and Random Forest models provided similar predictions but failed to fully capture real-world complexities (e.g., non-linear relationships).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Events like Carnival did not appear to have as much an impact on accident patterns, which was surprising given the human factors involved (e.g., alcohol consumption). Perhaps data related to car accidents in Rio de Janeiro (the biggest Carnival celebration in the world) is not </a:t>
            </a:r>
            <a:r>
              <a:rPr lang="en" sz="1200">
                <a:solidFill>
                  <a:schemeClr val="dk1"/>
                </a:solidFill>
              </a:rPr>
              <a:t>publicly</a:t>
            </a:r>
            <a:r>
              <a:rPr lang="en" sz="1200">
                <a:solidFill>
                  <a:schemeClr val="dk1"/>
                </a:solidFill>
              </a:rPr>
              <a:t> available?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High population and low density leads to more car accidents per state. </a:t>
            </a:r>
            <a:endParaRPr sz="1200">
              <a:solidFill>
                <a:schemeClr val="dk1"/>
              </a:solidFill>
            </a:endParaRPr>
          </a:p>
          <a:p>
            <a:pPr indent="0" lvl="0" marL="0" rtl="0" algn="l">
              <a:spcBef>
                <a:spcPts val="1200"/>
              </a:spcBef>
              <a:spcAft>
                <a:spcPts val="0"/>
              </a:spcAft>
              <a:buNone/>
            </a:pPr>
            <a:r>
              <a:rPr b="1" lang="en" sz="1200">
                <a:solidFill>
                  <a:schemeClr val="dk1"/>
                </a:solidFill>
              </a:rPr>
              <a:t>Improvement for </a:t>
            </a:r>
            <a:r>
              <a:rPr b="1" lang="en" sz="1200">
                <a:solidFill>
                  <a:schemeClr val="dk1"/>
                </a:solidFill>
              </a:rPr>
              <a:t>future</a:t>
            </a:r>
            <a:r>
              <a:rPr b="1" lang="en" sz="1200">
                <a:solidFill>
                  <a:schemeClr val="dk1"/>
                </a:solidFill>
              </a:rPr>
              <a:t> analysis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Include more factors</a:t>
            </a:r>
            <a:endParaRPr b="1"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Use different method (Naive Bayes, K-Means or other regression models)</a:t>
            </a:r>
            <a:endParaRPr b="1" sz="1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2158750"/>
            <a:ext cx="8520600" cy="8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2561950" y="110375"/>
            <a:ext cx="44499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imes New Roman"/>
                <a:ea typeface="Times New Roman"/>
                <a:cs typeface="Times New Roman"/>
                <a:sym typeface="Times New Roman"/>
              </a:rPr>
              <a:t>Dataset Features </a:t>
            </a:r>
            <a:endParaRPr sz="1800">
              <a:solidFill>
                <a:schemeClr val="dk1"/>
              </a:solidFill>
              <a:latin typeface="Times New Roman"/>
              <a:ea typeface="Times New Roman"/>
              <a:cs typeface="Times New Roman"/>
              <a:sym typeface="Times New Roman"/>
            </a:endParaRPr>
          </a:p>
        </p:txBody>
      </p:sp>
      <p:sp>
        <p:nvSpPr>
          <p:cNvPr id="68" name="Google Shape;68;p15"/>
          <p:cNvSpPr txBox="1"/>
          <p:nvPr/>
        </p:nvSpPr>
        <p:spPr>
          <a:xfrm>
            <a:off x="6227700" y="110375"/>
            <a:ext cx="2869800" cy="5082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Here are the features that we worked with. Something important to note is that this dataset was translated from </a:t>
            </a:r>
            <a:r>
              <a:rPr lang="en" sz="1000">
                <a:solidFill>
                  <a:schemeClr val="dk1"/>
                </a:solidFill>
                <a:latin typeface="Times New Roman"/>
                <a:ea typeface="Times New Roman"/>
                <a:cs typeface="Times New Roman"/>
                <a:sym typeface="Times New Roman"/>
              </a:rPr>
              <a:t>Portuguese so some of the language might be a bit hard to understand. </a:t>
            </a:r>
            <a:endParaRPr sz="1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We have a total of 463,152 data points to work with.</a:t>
            </a:r>
            <a:endParaRPr sz="1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This dataset contains 27 features, ranging  from categorical to numerical. We have categorical data relating to the city, state and we also have the latitudes and longitude of accident locations.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We really focused our efforts on a select few, as some features didn’t seem particularly relevant. For example the police station that responded to the accident appears in the dataset as a column but we didn’t really find a good use case for it.</a:t>
            </a:r>
            <a:endParaRPr sz="1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We did had some missing and invalid data values. For example the ‘road-delineation’ (i.e. if the road was straight, curvy etc) column had some values as “Not Reported”.</a:t>
            </a:r>
            <a:endParaRPr sz="1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highlight>
                  <a:srgbClr val="181A1B"/>
                </a:highlight>
                <a:latin typeface="Times New Roman"/>
                <a:ea typeface="Times New Roman"/>
                <a:cs typeface="Times New Roman"/>
                <a:sym typeface="Times New Roman"/>
              </a:rPr>
              <a:t>Some of the latitude and longitude values placed the accident location outside of Brazil (some were even in the ocean!). So those data </a:t>
            </a:r>
            <a:r>
              <a:rPr lang="en" sz="1000">
                <a:solidFill>
                  <a:schemeClr val="dk1"/>
                </a:solidFill>
                <a:highlight>
                  <a:srgbClr val="181A1B"/>
                </a:highlight>
                <a:latin typeface="Times New Roman"/>
                <a:ea typeface="Times New Roman"/>
                <a:cs typeface="Times New Roman"/>
                <a:sym typeface="Times New Roman"/>
              </a:rPr>
              <a:t>points</a:t>
            </a:r>
            <a:r>
              <a:rPr lang="en" sz="1000">
                <a:solidFill>
                  <a:schemeClr val="dk1"/>
                </a:solidFill>
                <a:highlight>
                  <a:srgbClr val="181A1B"/>
                </a:highlight>
                <a:latin typeface="Times New Roman"/>
                <a:ea typeface="Times New Roman"/>
                <a:cs typeface="Times New Roman"/>
                <a:sym typeface="Times New Roman"/>
              </a:rPr>
              <a:t> had to be filtered out.</a:t>
            </a:r>
            <a:endParaRPr sz="1000">
              <a:solidFill>
                <a:schemeClr val="dk1"/>
              </a:solidFill>
              <a:highlight>
                <a:srgbClr val="181A1B"/>
              </a:highlight>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164000" y="617175"/>
            <a:ext cx="2749646" cy="3978899"/>
          </a:xfrm>
          <a:prstGeom prst="rect">
            <a:avLst/>
          </a:prstGeom>
          <a:noFill/>
          <a:ln>
            <a:noFill/>
          </a:ln>
        </p:spPr>
      </p:pic>
      <p:pic>
        <p:nvPicPr>
          <p:cNvPr id="70" name="Google Shape;70;p15"/>
          <p:cNvPicPr preferRelativeResize="0"/>
          <p:nvPr/>
        </p:nvPicPr>
        <p:blipFill>
          <a:blip r:embed="rId4">
            <a:alphaModFix/>
          </a:blip>
          <a:stretch>
            <a:fillRect/>
          </a:stretch>
        </p:blipFill>
        <p:spPr>
          <a:xfrm>
            <a:off x="3013775" y="617175"/>
            <a:ext cx="3341700" cy="3978899"/>
          </a:xfrm>
          <a:prstGeom prst="rect">
            <a:avLst/>
          </a:prstGeom>
          <a:noFill/>
          <a:ln>
            <a:noFill/>
          </a:ln>
        </p:spPr>
      </p:pic>
      <p:sp>
        <p:nvSpPr>
          <p:cNvPr id="71" name="Google Shape;71;p15"/>
          <p:cNvSpPr txBox="1"/>
          <p:nvPr/>
        </p:nvSpPr>
        <p:spPr>
          <a:xfrm>
            <a:off x="964375" y="4596075"/>
            <a:ext cx="7785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Features</a:t>
            </a:r>
            <a:endParaRPr sz="1200">
              <a:solidFill>
                <a:schemeClr val="dk1"/>
              </a:solidFill>
              <a:latin typeface="Times New Roman"/>
              <a:ea typeface="Times New Roman"/>
              <a:cs typeface="Times New Roman"/>
              <a:sym typeface="Times New Roman"/>
            </a:endParaRPr>
          </a:p>
        </p:txBody>
      </p:sp>
      <p:sp>
        <p:nvSpPr>
          <p:cNvPr id="72" name="Google Shape;72;p15"/>
          <p:cNvSpPr txBox="1"/>
          <p:nvPr/>
        </p:nvSpPr>
        <p:spPr>
          <a:xfrm>
            <a:off x="3957550" y="4596075"/>
            <a:ext cx="19971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Sample Data Points</a:t>
            </a:r>
            <a:endParaRPr sz="12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2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311700" y="-215100"/>
            <a:ext cx="8520600" cy="924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Car A</a:t>
            </a:r>
            <a:r>
              <a:rPr lang="en"/>
              <a:t>ccident Data</a:t>
            </a:r>
            <a:r>
              <a:rPr lang="en"/>
              <a:t> </a:t>
            </a:r>
            <a:endParaRPr/>
          </a:p>
        </p:txBody>
      </p:sp>
      <p:sp>
        <p:nvSpPr>
          <p:cNvPr id="78" name="Google Shape;78;p16"/>
          <p:cNvSpPr txBox="1"/>
          <p:nvPr>
            <p:ph idx="1" type="subTitle"/>
          </p:nvPr>
        </p:nvSpPr>
        <p:spPr>
          <a:xfrm>
            <a:off x="7130300" y="553575"/>
            <a:ext cx="2013600" cy="450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chemeClr val="dk1"/>
                </a:solidFill>
              </a:rPr>
              <a:t>Top 5 highest: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Minas Gerais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Santa Catarina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Paraná</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Rio Grande do Sul</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Rio de Janeiro</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What this shows: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What states are more dangerous in terms of car accidents.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Is this enough?:</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No, not every factor was analyzed. </a:t>
            </a:r>
            <a:endParaRPr sz="1500">
              <a:solidFill>
                <a:schemeClr val="dk1"/>
              </a:solidFill>
            </a:endParaRPr>
          </a:p>
        </p:txBody>
      </p:sp>
      <p:pic>
        <p:nvPicPr>
          <p:cNvPr id="79" name="Google Shape;79;p16"/>
          <p:cNvPicPr preferRelativeResize="0"/>
          <p:nvPr/>
        </p:nvPicPr>
        <p:blipFill>
          <a:blip r:embed="rId3">
            <a:alphaModFix/>
          </a:blip>
          <a:stretch>
            <a:fillRect/>
          </a:stretch>
        </p:blipFill>
        <p:spPr>
          <a:xfrm>
            <a:off x="0" y="553575"/>
            <a:ext cx="4572000" cy="4504924"/>
          </a:xfrm>
          <a:prstGeom prst="rect">
            <a:avLst/>
          </a:prstGeom>
          <a:noFill/>
          <a:ln>
            <a:noFill/>
          </a:ln>
        </p:spPr>
      </p:pic>
      <p:pic>
        <p:nvPicPr>
          <p:cNvPr id="80" name="Google Shape;80;p16"/>
          <p:cNvPicPr preferRelativeResize="0"/>
          <p:nvPr/>
        </p:nvPicPr>
        <p:blipFill>
          <a:blip r:embed="rId4">
            <a:alphaModFix/>
          </a:blip>
          <a:stretch>
            <a:fillRect/>
          </a:stretch>
        </p:blipFill>
        <p:spPr>
          <a:xfrm>
            <a:off x="4517725" y="553575"/>
            <a:ext cx="2558700" cy="4504925"/>
          </a:xfrm>
          <a:prstGeom prst="rect">
            <a:avLst/>
          </a:prstGeom>
          <a:noFill/>
          <a:ln>
            <a:noFill/>
          </a:ln>
        </p:spPr>
      </p:pic>
    </p:spTree>
  </p:cSld>
  <p:clrMapOvr>
    <a:masterClrMapping/>
  </p:clrMapOvr>
  <mc:AlternateContent>
    <mc:Choice Requires="p14">
      <p:transition spd="slow" p14:dur="2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255575" y="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sz="4080"/>
              <a:t>Fatal vs Non-fatal</a:t>
            </a:r>
            <a:endParaRPr sz="4080"/>
          </a:p>
        </p:txBody>
      </p:sp>
      <p:sp>
        <p:nvSpPr>
          <p:cNvPr id="86" name="Google Shape;86;p17"/>
          <p:cNvSpPr txBox="1"/>
          <p:nvPr>
            <p:ph idx="1" type="subTitle"/>
          </p:nvPr>
        </p:nvSpPr>
        <p:spPr>
          <a:xfrm>
            <a:off x="6746875" y="732300"/>
            <a:ext cx="2397000" cy="4373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300">
                <a:solidFill>
                  <a:schemeClr val="dk1"/>
                </a:solidFill>
              </a:rPr>
              <a:t>Top 5 fatal: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Minas Gerais</a:t>
            </a:r>
            <a:endParaRPr sz="13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Paraná</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Bahia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Santa Catarina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Pernambuco</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What this shows: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Gives us a better idea on what states have more severe car accidents.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Does this prove what states are more dangerous: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No, because population size, and state density hasn't been analyzed.  </a:t>
            </a:r>
            <a:endParaRPr sz="1500">
              <a:solidFill>
                <a:schemeClr val="dk1"/>
              </a:solidFill>
            </a:endParaRPr>
          </a:p>
          <a:p>
            <a:pPr indent="0" lvl="0" marL="0" rtl="0" algn="l">
              <a:spcBef>
                <a:spcPts val="0"/>
              </a:spcBef>
              <a:spcAft>
                <a:spcPts val="0"/>
              </a:spcAft>
              <a:buNone/>
            </a:pPr>
            <a:r>
              <a:t/>
            </a:r>
            <a:endParaRPr sz="1500"/>
          </a:p>
        </p:txBody>
      </p:sp>
      <p:pic>
        <p:nvPicPr>
          <p:cNvPr id="87" name="Google Shape;87;p17"/>
          <p:cNvPicPr preferRelativeResize="0"/>
          <p:nvPr/>
        </p:nvPicPr>
        <p:blipFill>
          <a:blip r:embed="rId3">
            <a:alphaModFix/>
          </a:blip>
          <a:stretch>
            <a:fillRect/>
          </a:stretch>
        </p:blipFill>
        <p:spPr>
          <a:xfrm>
            <a:off x="0" y="732300"/>
            <a:ext cx="4572000" cy="4411200"/>
          </a:xfrm>
          <a:prstGeom prst="rect">
            <a:avLst/>
          </a:prstGeom>
          <a:noFill/>
          <a:ln>
            <a:noFill/>
          </a:ln>
        </p:spPr>
      </p:pic>
      <p:pic>
        <p:nvPicPr>
          <p:cNvPr id="88" name="Google Shape;88;p17"/>
          <p:cNvPicPr preferRelativeResize="0"/>
          <p:nvPr/>
        </p:nvPicPr>
        <p:blipFill>
          <a:blip r:embed="rId4">
            <a:alphaModFix/>
          </a:blip>
          <a:stretch>
            <a:fillRect/>
          </a:stretch>
        </p:blipFill>
        <p:spPr>
          <a:xfrm>
            <a:off x="4572000" y="732300"/>
            <a:ext cx="2128100" cy="44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64950" y="108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Integration</a:t>
            </a:r>
            <a:endParaRPr/>
          </a:p>
        </p:txBody>
      </p:sp>
      <p:sp>
        <p:nvSpPr>
          <p:cNvPr id="94" name="Google Shape;94;p18"/>
          <p:cNvSpPr txBox="1"/>
          <p:nvPr>
            <p:ph idx="1" type="body"/>
          </p:nvPr>
        </p:nvSpPr>
        <p:spPr>
          <a:xfrm>
            <a:off x="6774925" y="833475"/>
            <a:ext cx="2057400" cy="41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We found new dataset that contains addition features like population and state density. </a:t>
            </a:r>
            <a:endParaRPr sz="1300"/>
          </a:p>
          <a:p>
            <a:pPr indent="0" lvl="0" marL="0" rtl="0" algn="l">
              <a:spcBef>
                <a:spcPts val="1200"/>
              </a:spcBef>
              <a:spcAft>
                <a:spcPts val="0"/>
              </a:spcAft>
              <a:buNone/>
            </a:pPr>
            <a:r>
              <a:rPr lang="en" sz="1300"/>
              <a:t>We added new columns to our original dataset. </a:t>
            </a:r>
            <a:endParaRPr sz="1300"/>
          </a:p>
          <a:p>
            <a:pPr indent="0" lvl="0" marL="0" rtl="0" algn="l">
              <a:spcBef>
                <a:spcPts val="1200"/>
              </a:spcBef>
              <a:spcAft>
                <a:spcPts val="0"/>
              </a:spcAft>
              <a:buNone/>
            </a:pPr>
            <a:r>
              <a:rPr lang="en" sz="1300"/>
              <a:t>Now we have more features that can help us to understand which states are more dangerous in terms of car accidents. </a:t>
            </a:r>
            <a:endParaRPr sz="1300"/>
          </a:p>
          <a:p>
            <a:pPr indent="0" lvl="0" marL="0" rtl="0" algn="l">
              <a:spcBef>
                <a:spcPts val="1200"/>
              </a:spcBef>
              <a:spcAft>
                <a:spcPts val="1200"/>
              </a:spcAft>
              <a:buNone/>
            </a:pPr>
            <a:r>
              <a:rPr lang="en" sz="1300"/>
              <a:t>We also added a seasons column which we will discuss later. </a:t>
            </a:r>
            <a:endParaRPr sz="1300"/>
          </a:p>
        </p:txBody>
      </p:sp>
      <p:pic>
        <p:nvPicPr>
          <p:cNvPr id="95" name="Google Shape;95;p18"/>
          <p:cNvPicPr preferRelativeResize="0"/>
          <p:nvPr/>
        </p:nvPicPr>
        <p:blipFill>
          <a:blip r:embed="rId3">
            <a:alphaModFix/>
          </a:blip>
          <a:stretch>
            <a:fillRect/>
          </a:stretch>
        </p:blipFill>
        <p:spPr>
          <a:xfrm>
            <a:off x="152400" y="833475"/>
            <a:ext cx="6470123" cy="4243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Population- Density accident analysis</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0" y="572700"/>
            <a:ext cx="4951324" cy="4500275"/>
          </a:xfrm>
          <a:prstGeom prst="rect">
            <a:avLst/>
          </a:prstGeom>
          <a:noFill/>
          <a:ln>
            <a:noFill/>
          </a:ln>
        </p:spPr>
      </p:pic>
      <p:pic>
        <p:nvPicPr>
          <p:cNvPr id="103" name="Google Shape;103;p19"/>
          <p:cNvPicPr preferRelativeResize="0"/>
          <p:nvPr/>
        </p:nvPicPr>
        <p:blipFill>
          <a:blip r:embed="rId4">
            <a:alphaModFix/>
          </a:blip>
          <a:stretch>
            <a:fillRect/>
          </a:stretch>
        </p:blipFill>
        <p:spPr>
          <a:xfrm>
            <a:off x="5016800" y="572700"/>
            <a:ext cx="3875351" cy="4500275"/>
          </a:xfrm>
          <a:prstGeom prst="rect">
            <a:avLst/>
          </a:prstGeom>
          <a:noFill/>
          <a:ln>
            <a:noFill/>
          </a:ln>
        </p:spPr>
      </p:pic>
    </p:spTree>
  </p:cSld>
  <p:clrMapOvr>
    <a:masterClrMapping/>
  </p:clrMapOvr>
  <mc:AlternateContent>
    <mc:Choice Requires="p14">
      <p:transition spd="slow" p14:dur="25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108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Density analysis conclusion</a:t>
            </a:r>
            <a:endParaRPr/>
          </a:p>
        </p:txBody>
      </p:sp>
      <p:sp>
        <p:nvSpPr>
          <p:cNvPr id="109" name="Google Shape;109;p20"/>
          <p:cNvSpPr txBox="1"/>
          <p:nvPr>
            <p:ph idx="1" type="body"/>
          </p:nvPr>
        </p:nvSpPr>
        <p:spPr>
          <a:xfrm>
            <a:off x="311700" y="794075"/>
            <a:ext cx="8520600" cy="3774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CC0000"/>
              </a:buClr>
              <a:buSzPts val="1800"/>
              <a:buChar char="-"/>
            </a:pPr>
            <a:r>
              <a:rPr lang="en">
                <a:solidFill>
                  <a:srgbClr val="CC0000"/>
                </a:solidFill>
              </a:rPr>
              <a:t>There are more accidents in states that are low in density and high in population.</a:t>
            </a:r>
            <a:endParaRPr>
              <a:solidFill>
                <a:srgbClr val="CC0000"/>
              </a:solidFill>
            </a:endParaRPr>
          </a:p>
          <a:p>
            <a:pPr indent="-342900" lvl="0" marL="457200" rtl="0" algn="l">
              <a:spcBef>
                <a:spcPts val="0"/>
              </a:spcBef>
              <a:spcAft>
                <a:spcPts val="0"/>
              </a:spcAft>
              <a:buClr>
                <a:srgbClr val="CC0000"/>
              </a:buClr>
              <a:buSzPts val="1800"/>
              <a:buChar char="-"/>
            </a:pPr>
            <a:r>
              <a:rPr lang="en">
                <a:solidFill>
                  <a:srgbClr val="CC0000"/>
                </a:solidFill>
              </a:rPr>
              <a:t>Sao Paulo has the highest population (44 million +) yet only 6th most car accidents in Brazil. This is because of high state density (166.23)</a:t>
            </a:r>
            <a:endParaRPr>
              <a:solidFill>
                <a:srgbClr val="CC0000"/>
              </a:solidFill>
            </a:endParaRPr>
          </a:p>
          <a:p>
            <a:pPr indent="-342900" lvl="0" marL="457200" rtl="0" algn="l">
              <a:spcBef>
                <a:spcPts val="0"/>
              </a:spcBef>
              <a:spcAft>
                <a:spcPts val="0"/>
              </a:spcAft>
              <a:buClr>
                <a:srgbClr val="CC0000"/>
              </a:buClr>
              <a:buSzPts val="1800"/>
              <a:buChar char="-"/>
            </a:pPr>
            <a:r>
              <a:rPr lang="en">
                <a:solidFill>
                  <a:srgbClr val="CC0000"/>
                </a:solidFill>
              </a:rPr>
              <a:t>Minas Gerais has the most car accidents in brazil because of high population (20 million+) and very low density (33.41). The same applies to Rio Grande do Sul. However, it still </a:t>
            </a:r>
            <a:r>
              <a:rPr lang="en">
                <a:solidFill>
                  <a:srgbClr val="CC0000"/>
                </a:solidFill>
              </a:rPr>
              <a:t>isn't</a:t>
            </a:r>
            <a:r>
              <a:rPr lang="en">
                <a:solidFill>
                  <a:srgbClr val="CC0000"/>
                </a:solidFill>
              </a:rPr>
              <a:t> the most dangerous. </a:t>
            </a:r>
            <a:endParaRPr>
              <a:solidFill>
                <a:srgbClr val="CC0000"/>
              </a:solidFill>
            </a:endParaRPr>
          </a:p>
          <a:p>
            <a:pPr indent="-342900" lvl="0" marL="457200" rtl="0" algn="l">
              <a:spcBef>
                <a:spcPts val="0"/>
              </a:spcBef>
              <a:spcAft>
                <a:spcPts val="0"/>
              </a:spcAft>
              <a:buClr>
                <a:srgbClr val="CC0000"/>
              </a:buClr>
              <a:buSzPts val="1800"/>
              <a:buChar char="-"/>
            </a:pPr>
            <a:r>
              <a:rPr lang="en">
                <a:solidFill>
                  <a:srgbClr val="CC0000"/>
                </a:solidFill>
              </a:rPr>
              <a:t>The most dangerous city is Santa Clara because they have the highest accidents per 100,000 people. Density(65.27) , population(6.7million)</a:t>
            </a:r>
            <a:endParaRPr>
              <a:solidFill>
                <a:srgbClr val="CC0000"/>
              </a:solidFill>
            </a:endParaRPr>
          </a:p>
          <a:p>
            <a:pPr indent="0" lvl="0" marL="457200" rtl="0" algn="l">
              <a:spcBef>
                <a:spcPts val="1200"/>
              </a:spcBef>
              <a:spcAft>
                <a:spcPts val="0"/>
              </a:spcAft>
              <a:buNone/>
            </a:pPr>
            <a:r>
              <a:t/>
            </a:r>
            <a:endParaRPr>
              <a:solidFill>
                <a:srgbClr val="CC0000"/>
              </a:solidFill>
            </a:endParaRPr>
          </a:p>
          <a:p>
            <a:pPr indent="0" lvl="0" marL="457200" rtl="0" algn="l">
              <a:spcBef>
                <a:spcPts val="1200"/>
              </a:spcBef>
              <a:spcAft>
                <a:spcPts val="0"/>
              </a:spcAft>
              <a:buNone/>
            </a:pPr>
            <a:r>
              <a:t/>
            </a:r>
            <a:endParaRPr>
              <a:solidFill>
                <a:srgbClr val="0000FF"/>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52400" y="152400"/>
            <a:ext cx="4713306" cy="4838699"/>
          </a:xfrm>
          <a:prstGeom prst="rect">
            <a:avLst/>
          </a:prstGeom>
          <a:noFill/>
          <a:ln>
            <a:noFill/>
          </a:ln>
        </p:spPr>
      </p:pic>
      <p:sp>
        <p:nvSpPr>
          <p:cNvPr id="115" name="Google Shape;115;p21"/>
          <p:cNvSpPr txBox="1"/>
          <p:nvPr/>
        </p:nvSpPr>
        <p:spPr>
          <a:xfrm>
            <a:off x="5302450" y="580850"/>
            <a:ext cx="3281700" cy="3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Severity of Accidents</a:t>
            </a:r>
            <a:endParaRPr b="1" sz="20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Most accidents shown end up with people not being injured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However, our focus is on the the proportion that involves people being </a:t>
            </a:r>
            <a:r>
              <a:rPr lang="en" sz="1800">
                <a:solidFill>
                  <a:schemeClr val="dk1"/>
                </a:solidFill>
              </a:rPr>
              <a:t>severely</a:t>
            </a:r>
            <a:r>
              <a:rPr lang="en" sz="1800">
                <a:solidFill>
                  <a:schemeClr val="dk1"/>
                </a:solidFill>
              </a:rPr>
              <a:t> injured or killed in these car accidents </a:t>
            </a:r>
            <a:endParaRPr sz="1800">
              <a:solidFill>
                <a:schemeClr val="dk1"/>
              </a:solidFill>
            </a:endParaRPr>
          </a:p>
        </p:txBody>
      </p:sp>
    </p:spTree>
  </p:cSld>
  <p:clrMapOvr>
    <a:masterClrMapping/>
  </p:clrMapOvr>
  <mc:AlternateContent>
    <mc:Choice Requires="p14">
      <p:transition spd="slow" p14:dur="2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